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3" r:id="rId2"/>
    <p:sldId id="296" r:id="rId3"/>
    <p:sldId id="271" r:id="rId4"/>
    <p:sldId id="299" r:id="rId5"/>
    <p:sldId id="308" r:id="rId6"/>
    <p:sldId id="309" r:id="rId7"/>
    <p:sldId id="310" r:id="rId8"/>
    <p:sldId id="304" r:id="rId9"/>
    <p:sldId id="303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95">
          <p15:clr>
            <a:srgbClr val="A4A3A4"/>
          </p15:clr>
        </p15:guide>
        <p15:guide id="4" pos="1973">
          <p15:clr>
            <a:srgbClr val="A4A3A4"/>
          </p15:clr>
        </p15:guide>
        <p15:guide id="5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86" autoAdjust="0"/>
  </p:normalViewPr>
  <p:slideViewPr>
    <p:cSldViewPr>
      <p:cViewPr varScale="1">
        <p:scale>
          <a:sx n="134" d="100"/>
          <a:sy n="134" d="100"/>
        </p:scale>
        <p:origin x="96" y="150"/>
      </p:cViewPr>
      <p:guideLst>
        <p:guide orient="horz" pos="1620"/>
        <p:guide pos="2880"/>
        <p:guide pos="295"/>
        <p:guide pos="1973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68D9F0-B663-4A6C-B3EC-080F4DD2905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7B4E37-C9CA-4062-970C-6CCAE3BA7D2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Обучение</a:t>
          </a:r>
          <a:endParaRPr lang="ru-RU" sz="1300" b="1" dirty="0">
            <a:solidFill>
              <a:schemeClr val="tx1"/>
            </a:solidFill>
          </a:endParaRPr>
        </a:p>
      </dgm:t>
    </dgm:pt>
    <dgm:pt modelId="{31B8CF41-5499-42D3-921B-1DC0424D2900}" type="parTrans" cxnId="{4B8CB4DA-BB2A-4DA3-AE1C-BFA0D25F44ED}">
      <dgm:prSet/>
      <dgm:spPr/>
      <dgm:t>
        <a:bodyPr/>
        <a:lstStyle/>
        <a:p>
          <a:endParaRPr lang="ru-RU"/>
        </a:p>
      </dgm:t>
    </dgm:pt>
    <dgm:pt modelId="{C2C89D88-FC81-4D84-806C-E510C6D85AC0}" type="sibTrans" cxnId="{4B8CB4DA-BB2A-4DA3-AE1C-BFA0D25F44ED}">
      <dgm:prSet/>
      <dgm:spPr/>
      <dgm:t>
        <a:bodyPr/>
        <a:lstStyle/>
        <a:p>
          <a:endParaRPr lang="ru-RU"/>
        </a:p>
      </dgm:t>
    </dgm:pt>
    <dgm:pt modelId="{747BA195-5E34-404D-B9CF-B5C0D79757E0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Медкомиссия</a:t>
          </a:r>
        </a:p>
      </dgm:t>
    </dgm:pt>
    <dgm:pt modelId="{B2B7CC1A-7728-4FA3-89B9-B30C75238AB0}" type="parTrans" cxnId="{EB5FDB83-92AB-4FB0-9AE8-3EBA504A9A95}">
      <dgm:prSet/>
      <dgm:spPr/>
      <dgm:t>
        <a:bodyPr/>
        <a:lstStyle/>
        <a:p>
          <a:endParaRPr lang="ru-RU"/>
        </a:p>
      </dgm:t>
    </dgm:pt>
    <dgm:pt modelId="{362AFCB7-ECE2-4478-ABA8-5C16D372ECDF}" type="sibTrans" cxnId="{EB5FDB83-92AB-4FB0-9AE8-3EBA504A9A95}">
      <dgm:prSet/>
      <dgm:spPr/>
      <dgm:t>
        <a:bodyPr/>
        <a:lstStyle/>
        <a:p>
          <a:endParaRPr lang="ru-RU"/>
        </a:p>
      </dgm:t>
    </dgm:pt>
    <dgm:pt modelId="{BC733DC8-87C0-4B6E-8A3E-2DBEC1D4AE38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Трудоустройство</a:t>
          </a:r>
        </a:p>
      </dgm:t>
    </dgm:pt>
    <dgm:pt modelId="{C1072328-B50A-466B-8BA3-B658354F1BB2}" type="parTrans" cxnId="{7F20A9CE-746D-400D-AB03-7BA3D9BD5256}">
      <dgm:prSet/>
      <dgm:spPr/>
      <dgm:t>
        <a:bodyPr/>
        <a:lstStyle/>
        <a:p>
          <a:endParaRPr lang="ru-RU"/>
        </a:p>
      </dgm:t>
    </dgm:pt>
    <dgm:pt modelId="{AE3870EB-6E2A-4930-BC70-840AB9DB9F7C}" type="sibTrans" cxnId="{7F20A9CE-746D-400D-AB03-7BA3D9BD5256}">
      <dgm:prSet/>
      <dgm:spPr/>
      <dgm:t>
        <a:bodyPr/>
        <a:lstStyle/>
        <a:p>
          <a:endParaRPr lang="ru-RU"/>
        </a:p>
      </dgm:t>
    </dgm:pt>
    <dgm:pt modelId="{3E2276A0-7ACE-4C6E-9E5B-C2D1743270D0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Работа</a:t>
          </a:r>
          <a:endParaRPr lang="en-US" sz="1600" b="1" dirty="0" smtClean="0">
            <a:solidFill>
              <a:schemeClr val="tx1"/>
            </a:solidFill>
          </a:endParaRPr>
        </a:p>
      </dgm:t>
    </dgm:pt>
    <dgm:pt modelId="{14FB6B06-0B5B-412A-BC76-1695D4EDDBE6}" type="parTrans" cxnId="{C789503C-5BB8-47C1-8DA9-90950126039B}">
      <dgm:prSet/>
      <dgm:spPr/>
      <dgm:t>
        <a:bodyPr/>
        <a:lstStyle/>
        <a:p>
          <a:endParaRPr lang="ru-RU"/>
        </a:p>
      </dgm:t>
    </dgm:pt>
    <dgm:pt modelId="{BEA98CB7-BA53-447F-9734-DA0646CF993E}" type="sibTrans" cxnId="{C789503C-5BB8-47C1-8DA9-90950126039B}">
      <dgm:prSet/>
      <dgm:spPr/>
      <dgm:t>
        <a:bodyPr/>
        <a:lstStyle/>
        <a:p>
          <a:endParaRPr lang="ru-RU"/>
        </a:p>
      </dgm:t>
    </dgm:pt>
    <dgm:pt modelId="{2566358F-B901-4397-9C3D-A49AE66EC90E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Сбор документов</a:t>
          </a:r>
          <a:endParaRPr lang="ru-RU" dirty="0"/>
        </a:p>
      </dgm:t>
    </dgm:pt>
    <dgm:pt modelId="{C5B0EF87-16AE-428F-A186-3AA163D3FE89}" type="parTrans" cxnId="{55BF00DF-DEDF-4C0E-A819-27349FB0EF11}">
      <dgm:prSet/>
      <dgm:spPr/>
      <dgm:t>
        <a:bodyPr/>
        <a:lstStyle/>
        <a:p>
          <a:endParaRPr lang="ru-RU"/>
        </a:p>
      </dgm:t>
    </dgm:pt>
    <dgm:pt modelId="{F96CB3F2-1F10-4CF6-97CF-1B906008B535}" type="sibTrans" cxnId="{55BF00DF-DEDF-4C0E-A819-27349FB0EF11}">
      <dgm:prSet/>
      <dgm:spPr/>
      <dgm:t>
        <a:bodyPr/>
        <a:lstStyle/>
        <a:p>
          <a:endParaRPr lang="ru-RU"/>
        </a:p>
      </dgm:t>
    </dgm:pt>
    <dgm:pt modelId="{D04F130F-DF18-4571-897A-64D472F12509}" type="pres">
      <dgm:prSet presAssocID="{E668D9F0-B663-4A6C-B3EC-080F4DD2905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B96313B-3CDE-4FF6-880C-442265CF4EB8}" type="pres">
      <dgm:prSet presAssocID="{2566358F-B901-4397-9C3D-A49AE66EC90E}" presName="composite" presStyleCnt="0"/>
      <dgm:spPr/>
    </dgm:pt>
    <dgm:pt modelId="{C8EF162A-AC3B-4385-8EBB-DEABA9146615}" type="pres">
      <dgm:prSet presAssocID="{2566358F-B901-4397-9C3D-A49AE66EC90E}" presName="bentUpArrow1" presStyleLbl="alignImgPlace1" presStyleIdx="0" presStyleCnt="4"/>
      <dgm:spPr/>
    </dgm:pt>
    <dgm:pt modelId="{ED972697-B4EC-4053-A02A-145213D5BA41}" type="pres">
      <dgm:prSet presAssocID="{2566358F-B901-4397-9C3D-A49AE66EC90E}" presName="ParentText" presStyleLbl="node1" presStyleIdx="0" presStyleCnt="5" custScaleX="1700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C44C0-BA0B-4DA6-BC72-1B97BC71826C}" type="pres">
      <dgm:prSet presAssocID="{2566358F-B901-4397-9C3D-A49AE66EC90E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559C201B-6967-4705-84C8-D5A84C12359B}" type="pres">
      <dgm:prSet presAssocID="{F96CB3F2-1F10-4CF6-97CF-1B906008B535}" presName="sibTrans" presStyleCnt="0"/>
      <dgm:spPr/>
    </dgm:pt>
    <dgm:pt modelId="{2BDD7A2C-9CFE-4479-904A-F2DBEDB6C5C6}" type="pres">
      <dgm:prSet presAssocID="{AE7B4E37-C9CA-4062-970C-6CCAE3BA7D24}" presName="composite" presStyleCnt="0"/>
      <dgm:spPr/>
    </dgm:pt>
    <dgm:pt modelId="{124EC09A-645A-41C7-AF0B-8B7D20C08E58}" type="pres">
      <dgm:prSet presAssocID="{AE7B4E37-C9CA-4062-970C-6CCAE3BA7D24}" presName="bentUpArrow1" presStyleLbl="alignImgPlace1" presStyleIdx="1" presStyleCnt="4"/>
      <dgm:spPr/>
    </dgm:pt>
    <dgm:pt modelId="{88F05E4F-87B0-444A-9039-286F58BE6E60}" type="pres">
      <dgm:prSet presAssocID="{AE7B4E37-C9CA-4062-970C-6CCAE3BA7D24}" presName="ParentText" presStyleLbl="node1" presStyleIdx="1" presStyleCnt="5" custScaleX="1480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23B1A-940D-4F42-AA6C-CE54CE9B2132}" type="pres">
      <dgm:prSet presAssocID="{AE7B4E37-C9CA-4062-970C-6CCAE3BA7D24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0F819529-1991-421E-941F-665537BF4DFB}" type="pres">
      <dgm:prSet presAssocID="{C2C89D88-FC81-4D84-806C-E510C6D85AC0}" presName="sibTrans" presStyleCnt="0"/>
      <dgm:spPr/>
    </dgm:pt>
    <dgm:pt modelId="{ECDE4A80-2E9E-400B-BB7B-C646C7A1E8AE}" type="pres">
      <dgm:prSet presAssocID="{747BA195-5E34-404D-B9CF-B5C0D79757E0}" presName="composite" presStyleCnt="0"/>
      <dgm:spPr/>
    </dgm:pt>
    <dgm:pt modelId="{7D0810FC-C90E-4270-8A50-285B0B1D2D05}" type="pres">
      <dgm:prSet presAssocID="{747BA195-5E34-404D-B9CF-B5C0D79757E0}" presName="bentUpArrow1" presStyleLbl="alignImgPlace1" presStyleIdx="2" presStyleCnt="4"/>
      <dgm:spPr/>
    </dgm:pt>
    <dgm:pt modelId="{1CC8B66C-A4C3-4396-8996-9E2F82532968}" type="pres">
      <dgm:prSet presAssocID="{747BA195-5E34-404D-B9CF-B5C0D79757E0}" presName="ParentText" presStyleLbl="node1" presStyleIdx="2" presStyleCnt="5" custScaleX="127411" custLinFactNeighborX="6402" custLinFactNeighborY="-8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069D6-31D2-49DE-84D4-806B3E425EB0}" type="pres">
      <dgm:prSet presAssocID="{747BA195-5E34-404D-B9CF-B5C0D79757E0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2C34A4C4-25B8-4E5A-B8A4-51BB612C7991}" type="pres">
      <dgm:prSet presAssocID="{362AFCB7-ECE2-4478-ABA8-5C16D372ECDF}" presName="sibTrans" presStyleCnt="0"/>
      <dgm:spPr/>
    </dgm:pt>
    <dgm:pt modelId="{C6E82E2B-7CD6-4873-AA4D-1277887718E1}" type="pres">
      <dgm:prSet presAssocID="{BC733DC8-87C0-4B6E-8A3E-2DBEC1D4AE38}" presName="composite" presStyleCnt="0"/>
      <dgm:spPr/>
    </dgm:pt>
    <dgm:pt modelId="{806C1047-1C51-4869-B75E-7BBC4B4DEF3B}" type="pres">
      <dgm:prSet presAssocID="{BC733DC8-87C0-4B6E-8A3E-2DBEC1D4AE38}" presName="bentUpArrow1" presStyleLbl="alignImgPlace1" presStyleIdx="3" presStyleCnt="4"/>
      <dgm:spPr/>
    </dgm:pt>
    <dgm:pt modelId="{976C6EB6-AC78-47A1-B764-AFAC6BBE7328}" type="pres">
      <dgm:prSet presAssocID="{BC733DC8-87C0-4B6E-8A3E-2DBEC1D4AE38}" presName="ParentText" presStyleLbl="node1" presStyleIdx="3" presStyleCnt="5" custScaleX="147013" custLinFactNeighborX="-3345" custLinFactNeighborY="-10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564A5-B895-4944-9136-54797CD58FA5}" type="pres">
      <dgm:prSet presAssocID="{BC733DC8-87C0-4B6E-8A3E-2DBEC1D4AE38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095CD2E8-C227-43DF-A58C-ED7A4FFCBDB3}" type="pres">
      <dgm:prSet presAssocID="{AE3870EB-6E2A-4930-BC70-840AB9DB9F7C}" presName="sibTrans" presStyleCnt="0"/>
      <dgm:spPr/>
    </dgm:pt>
    <dgm:pt modelId="{211D25CF-0FC4-4617-BF14-220EA7DAF76C}" type="pres">
      <dgm:prSet presAssocID="{3E2276A0-7ACE-4C6E-9E5B-C2D1743270D0}" presName="composite" presStyleCnt="0"/>
      <dgm:spPr/>
    </dgm:pt>
    <dgm:pt modelId="{82491793-A618-4298-B6BF-71557EBEBE36}" type="pres">
      <dgm:prSet presAssocID="{3E2276A0-7ACE-4C6E-9E5B-C2D1743270D0}" presName="ParentText" presStyleLbl="node1" presStyleIdx="4" presStyleCnt="5" custScaleX="151641" custLinFactNeighborX="7130" custLinFactNeighborY="-2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992635-0362-43D5-B32F-9AF71B7EA879}" type="presOf" srcId="{AE7B4E37-C9CA-4062-970C-6CCAE3BA7D24}" destId="{88F05E4F-87B0-444A-9039-286F58BE6E60}" srcOrd="0" destOrd="0" presId="urn:microsoft.com/office/officeart/2005/8/layout/StepDownProcess"/>
    <dgm:cxn modelId="{55BF00DF-DEDF-4C0E-A819-27349FB0EF11}" srcId="{E668D9F0-B663-4A6C-B3EC-080F4DD29059}" destId="{2566358F-B901-4397-9C3D-A49AE66EC90E}" srcOrd="0" destOrd="0" parTransId="{C5B0EF87-16AE-428F-A186-3AA163D3FE89}" sibTransId="{F96CB3F2-1F10-4CF6-97CF-1B906008B535}"/>
    <dgm:cxn modelId="{7F20A9CE-746D-400D-AB03-7BA3D9BD5256}" srcId="{E668D9F0-B663-4A6C-B3EC-080F4DD29059}" destId="{BC733DC8-87C0-4B6E-8A3E-2DBEC1D4AE38}" srcOrd="3" destOrd="0" parTransId="{C1072328-B50A-466B-8BA3-B658354F1BB2}" sibTransId="{AE3870EB-6E2A-4930-BC70-840AB9DB9F7C}"/>
    <dgm:cxn modelId="{C789503C-5BB8-47C1-8DA9-90950126039B}" srcId="{E668D9F0-B663-4A6C-B3EC-080F4DD29059}" destId="{3E2276A0-7ACE-4C6E-9E5B-C2D1743270D0}" srcOrd="4" destOrd="0" parTransId="{14FB6B06-0B5B-412A-BC76-1695D4EDDBE6}" sibTransId="{BEA98CB7-BA53-447F-9734-DA0646CF993E}"/>
    <dgm:cxn modelId="{1EE7B2CF-2389-48FC-9004-34D6A3DEAEA4}" type="presOf" srcId="{747BA195-5E34-404D-B9CF-B5C0D79757E0}" destId="{1CC8B66C-A4C3-4396-8996-9E2F82532968}" srcOrd="0" destOrd="0" presId="urn:microsoft.com/office/officeart/2005/8/layout/StepDownProcess"/>
    <dgm:cxn modelId="{49B4A5AB-26DE-4A60-B733-77566BCC521A}" type="presOf" srcId="{BC733DC8-87C0-4B6E-8A3E-2DBEC1D4AE38}" destId="{976C6EB6-AC78-47A1-B764-AFAC6BBE7328}" srcOrd="0" destOrd="0" presId="urn:microsoft.com/office/officeart/2005/8/layout/StepDownProcess"/>
    <dgm:cxn modelId="{96192A2D-4C25-4801-A872-7C654C7BEA00}" type="presOf" srcId="{2566358F-B901-4397-9C3D-A49AE66EC90E}" destId="{ED972697-B4EC-4053-A02A-145213D5BA41}" srcOrd="0" destOrd="0" presId="urn:microsoft.com/office/officeart/2005/8/layout/StepDownProcess"/>
    <dgm:cxn modelId="{54880DE4-B296-4DB4-8B23-AEDE3172FC86}" type="presOf" srcId="{3E2276A0-7ACE-4C6E-9E5B-C2D1743270D0}" destId="{82491793-A618-4298-B6BF-71557EBEBE36}" srcOrd="0" destOrd="0" presId="urn:microsoft.com/office/officeart/2005/8/layout/StepDownProcess"/>
    <dgm:cxn modelId="{4B8CB4DA-BB2A-4DA3-AE1C-BFA0D25F44ED}" srcId="{E668D9F0-B663-4A6C-B3EC-080F4DD29059}" destId="{AE7B4E37-C9CA-4062-970C-6CCAE3BA7D24}" srcOrd="1" destOrd="0" parTransId="{31B8CF41-5499-42D3-921B-1DC0424D2900}" sibTransId="{C2C89D88-FC81-4D84-806C-E510C6D85AC0}"/>
    <dgm:cxn modelId="{D3FF9560-4381-4E7D-AE24-81541B9345EE}" type="presOf" srcId="{E668D9F0-B663-4A6C-B3EC-080F4DD29059}" destId="{D04F130F-DF18-4571-897A-64D472F12509}" srcOrd="0" destOrd="0" presId="urn:microsoft.com/office/officeart/2005/8/layout/StepDownProcess"/>
    <dgm:cxn modelId="{EB5FDB83-92AB-4FB0-9AE8-3EBA504A9A95}" srcId="{E668D9F0-B663-4A6C-B3EC-080F4DD29059}" destId="{747BA195-5E34-404D-B9CF-B5C0D79757E0}" srcOrd="2" destOrd="0" parTransId="{B2B7CC1A-7728-4FA3-89B9-B30C75238AB0}" sibTransId="{362AFCB7-ECE2-4478-ABA8-5C16D372ECDF}"/>
    <dgm:cxn modelId="{41E68F33-93A1-447D-B579-8A4CFF602F36}" type="presParOf" srcId="{D04F130F-DF18-4571-897A-64D472F12509}" destId="{DB96313B-3CDE-4FF6-880C-442265CF4EB8}" srcOrd="0" destOrd="0" presId="urn:microsoft.com/office/officeart/2005/8/layout/StepDownProcess"/>
    <dgm:cxn modelId="{009F5E93-E844-43A9-A100-03303860C35C}" type="presParOf" srcId="{DB96313B-3CDE-4FF6-880C-442265CF4EB8}" destId="{C8EF162A-AC3B-4385-8EBB-DEABA9146615}" srcOrd="0" destOrd="0" presId="urn:microsoft.com/office/officeart/2005/8/layout/StepDownProcess"/>
    <dgm:cxn modelId="{5F57322C-258C-45AF-8248-1625013ACFFD}" type="presParOf" srcId="{DB96313B-3CDE-4FF6-880C-442265CF4EB8}" destId="{ED972697-B4EC-4053-A02A-145213D5BA41}" srcOrd="1" destOrd="0" presId="urn:microsoft.com/office/officeart/2005/8/layout/StepDownProcess"/>
    <dgm:cxn modelId="{99033016-01C3-45F5-8228-DF1E62DD51AB}" type="presParOf" srcId="{DB96313B-3CDE-4FF6-880C-442265CF4EB8}" destId="{E30C44C0-BA0B-4DA6-BC72-1B97BC71826C}" srcOrd="2" destOrd="0" presId="urn:microsoft.com/office/officeart/2005/8/layout/StepDownProcess"/>
    <dgm:cxn modelId="{12726066-4596-4EF9-AA1A-FF89D804BCFB}" type="presParOf" srcId="{D04F130F-DF18-4571-897A-64D472F12509}" destId="{559C201B-6967-4705-84C8-D5A84C12359B}" srcOrd="1" destOrd="0" presId="urn:microsoft.com/office/officeart/2005/8/layout/StepDownProcess"/>
    <dgm:cxn modelId="{1277B4C0-F65C-4897-B54B-6C2DCC6D66F4}" type="presParOf" srcId="{D04F130F-DF18-4571-897A-64D472F12509}" destId="{2BDD7A2C-9CFE-4479-904A-F2DBEDB6C5C6}" srcOrd="2" destOrd="0" presId="urn:microsoft.com/office/officeart/2005/8/layout/StepDownProcess"/>
    <dgm:cxn modelId="{1476D996-2257-4CF7-8948-D818B831595A}" type="presParOf" srcId="{2BDD7A2C-9CFE-4479-904A-F2DBEDB6C5C6}" destId="{124EC09A-645A-41C7-AF0B-8B7D20C08E58}" srcOrd="0" destOrd="0" presId="urn:microsoft.com/office/officeart/2005/8/layout/StepDownProcess"/>
    <dgm:cxn modelId="{0C7F70F0-6D60-494C-A649-BC65A2045FF0}" type="presParOf" srcId="{2BDD7A2C-9CFE-4479-904A-F2DBEDB6C5C6}" destId="{88F05E4F-87B0-444A-9039-286F58BE6E60}" srcOrd="1" destOrd="0" presId="urn:microsoft.com/office/officeart/2005/8/layout/StepDownProcess"/>
    <dgm:cxn modelId="{9DB34ECF-2514-4281-AF14-DE0D9A244765}" type="presParOf" srcId="{2BDD7A2C-9CFE-4479-904A-F2DBEDB6C5C6}" destId="{B6423B1A-940D-4F42-AA6C-CE54CE9B2132}" srcOrd="2" destOrd="0" presId="urn:microsoft.com/office/officeart/2005/8/layout/StepDownProcess"/>
    <dgm:cxn modelId="{8FE0917A-A5F7-4CE2-B222-A855F1625C54}" type="presParOf" srcId="{D04F130F-DF18-4571-897A-64D472F12509}" destId="{0F819529-1991-421E-941F-665537BF4DFB}" srcOrd="3" destOrd="0" presId="urn:microsoft.com/office/officeart/2005/8/layout/StepDownProcess"/>
    <dgm:cxn modelId="{3AF151F5-E7E6-40E2-A234-8FAF2F41FAB4}" type="presParOf" srcId="{D04F130F-DF18-4571-897A-64D472F12509}" destId="{ECDE4A80-2E9E-400B-BB7B-C646C7A1E8AE}" srcOrd="4" destOrd="0" presId="urn:microsoft.com/office/officeart/2005/8/layout/StepDownProcess"/>
    <dgm:cxn modelId="{D3978325-B79A-461E-8235-357E130EF53B}" type="presParOf" srcId="{ECDE4A80-2E9E-400B-BB7B-C646C7A1E8AE}" destId="{7D0810FC-C90E-4270-8A50-285B0B1D2D05}" srcOrd="0" destOrd="0" presId="urn:microsoft.com/office/officeart/2005/8/layout/StepDownProcess"/>
    <dgm:cxn modelId="{20215538-2EBD-4DD4-891C-AFAB5158A42F}" type="presParOf" srcId="{ECDE4A80-2E9E-400B-BB7B-C646C7A1E8AE}" destId="{1CC8B66C-A4C3-4396-8996-9E2F82532968}" srcOrd="1" destOrd="0" presId="urn:microsoft.com/office/officeart/2005/8/layout/StepDownProcess"/>
    <dgm:cxn modelId="{852B3E3F-D370-4D45-9D68-688596CA9616}" type="presParOf" srcId="{ECDE4A80-2E9E-400B-BB7B-C646C7A1E8AE}" destId="{EE3069D6-31D2-49DE-84D4-806B3E425EB0}" srcOrd="2" destOrd="0" presId="urn:microsoft.com/office/officeart/2005/8/layout/StepDownProcess"/>
    <dgm:cxn modelId="{41C0676E-DD65-4EA8-AB3E-DFBB854E27EC}" type="presParOf" srcId="{D04F130F-DF18-4571-897A-64D472F12509}" destId="{2C34A4C4-25B8-4E5A-B8A4-51BB612C7991}" srcOrd="5" destOrd="0" presId="urn:microsoft.com/office/officeart/2005/8/layout/StepDownProcess"/>
    <dgm:cxn modelId="{BE974A3F-F631-48DA-9A02-317599FADE7A}" type="presParOf" srcId="{D04F130F-DF18-4571-897A-64D472F12509}" destId="{C6E82E2B-7CD6-4873-AA4D-1277887718E1}" srcOrd="6" destOrd="0" presId="urn:microsoft.com/office/officeart/2005/8/layout/StepDownProcess"/>
    <dgm:cxn modelId="{91313E88-79AA-41A5-9B0A-32EA3794D20F}" type="presParOf" srcId="{C6E82E2B-7CD6-4873-AA4D-1277887718E1}" destId="{806C1047-1C51-4869-B75E-7BBC4B4DEF3B}" srcOrd="0" destOrd="0" presId="urn:microsoft.com/office/officeart/2005/8/layout/StepDownProcess"/>
    <dgm:cxn modelId="{8D7BE1C4-A4FA-4A65-8CDD-092EDF648320}" type="presParOf" srcId="{C6E82E2B-7CD6-4873-AA4D-1277887718E1}" destId="{976C6EB6-AC78-47A1-B764-AFAC6BBE7328}" srcOrd="1" destOrd="0" presId="urn:microsoft.com/office/officeart/2005/8/layout/StepDownProcess"/>
    <dgm:cxn modelId="{7D6E85FE-890A-48C4-BBE4-4751F0CDEFA2}" type="presParOf" srcId="{C6E82E2B-7CD6-4873-AA4D-1277887718E1}" destId="{97A564A5-B895-4944-9136-54797CD58FA5}" srcOrd="2" destOrd="0" presId="urn:microsoft.com/office/officeart/2005/8/layout/StepDownProcess"/>
    <dgm:cxn modelId="{12573655-0115-405E-9830-9CEC55142632}" type="presParOf" srcId="{D04F130F-DF18-4571-897A-64D472F12509}" destId="{095CD2E8-C227-43DF-A58C-ED7A4FFCBDB3}" srcOrd="7" destOrd="0" presId="urn:microsoft.com/office/officeart/2005/8/layout/StepDownProcess"/>
    <dgm:cxn modelId="{E20896A9-057F-4654-A1E3-4B39776D01C5}" type="presParOf" srcId="{D04F130F-DF18-4571-897A-64D472F12509}" destId="{211D25CF-0FC4-4617-BF14-220EA7DAF76C}" srcOrd="8" destOrd="0" presId="urn:microsoft.com/office/officeart/2005/8/layout/StepDownProcess"/>
    <dgm:cxn modelId="{7B500E29-9EC2-4DFF-B15C-C6D565561B2D}" type="presParOf" srcId="{211D25CF-0FC4-4617-BF14-220EA7DAF76C}" destId="{82491793-A618-4298-B6BF-71557EBEBE3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F162A-AC3B-4385-8EBB-DEABA9146615}">
      <dsp:nvSpPr>
        <dsp:cNvPr id="0" name=""/>
        <dsp:cNvSpPr/>
      </dsp:nvSpPr>
      <dsp:spPr>
        <a:xfrm rot="5400000">
          <a:off x="1692962" y="807963"/>
          <a:ext cx="703158" cy="8005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72697-B4EC-4053-A02A-145213D5BA41}">
      <dsp:nvSpPr>
        <dsp:cNvPr id="0" name=""/>
        <dsp:cNvSpPr/>
      </dsp:nvSpPr>
      <dsp:spPr>
        <a:xfrm>
          <a:off x="1091839" y="28498"/>
          <a:ext cx="2013362" cy="828554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Сбор документов</a:t>
          </a:r>
          <a:endParaRPr lang="ru-RU" sz="2100" kern="1200" dirty="0"/>
        </a:p>
      </dsp:txBody>
      <dsp:txXfrm>
        <a:off x="1132293" y="68952"/>
        <a:ext cx="1932454" cy="747646"/>
      </dsp:txXfrm>
    </dsp:sp>
    <dsp:sp modelId="{E30C44C0-BA0B-4DA6-BC72-1B97BC71826C}">
      <dsp:nvSpPr>
        <dsp:cNvPr id="0" name=""/>
        <dsp:cNvSpPr/>
      </dsp:nvSpPr>
      <dsp:spPr>
        <a:xfrm>
          <a:off x="2690373" y="107519"/>
          <a:ext cx="860913" cy="669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EC09A-645A-41C7-AF0B-8B7D20C08E58}">
      <dsp:nvSpPr>
        <dsp:cNvPr id="0" name=""/>
        <dsp:cNvSpPr/>
      </dsp:nvSpPr>
      <dsp:spPr>
        <a:xfrm rot="5400000">
          <a:off x="2743254" y="1738703"/>
          <a:ext cx="703158" cy="8005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05E4F-87B0-444A-9039-286F58BE6E60}">
      <dsp:nvSpPr>
        <dsp:cNvPr id="0" name=""/>
        <dsp:cNvSpPr/>
      </dsp:nvSpPr>
      <dsp:spPr>
        <a:xfrm>
          <a:off x="2272374" y="959238"/>
          <a:ext cx="1752876" cy="828554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Обучение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2312828" y="999692"/>
        <a:ext cx="1671968" cy="747646"/>
      </dsp:txXfrm>
    </dsp:sp>
    <dsp:sp modelId="{B6423B1A-940D-4F42-AA6C-CE54CE9B2132}">
      <dsp:nvSpPr>
        <dsp:cNvPr id="0" name=""/>
        <dsp:cNvSpPr/>
      </dsp:nvSpPr>
      <dsp:spPr>
        <a:xfrm>
          <a:off x="3740664" y="1038259"/>
          <a:ext cx="860913" cy="669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810FC-C90E-4270-8A50-285B0B1D2D05}">
      <dsp:nvSpPr>
        <dsp:cNvPr id="0" name=""/>
        <dsp:cNvSpPr/>
      </dsp:nvSpPr>
      <dsp:spPr>
        <a:xfrm rot="5400000">
          <a:off x="3801435" y="2669443"/>
          <a:ext cx="703158" cy="8005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8B66C-A4C3-4396-8996-9E2F82532968}">
      <dsp:nvSpPr>
        <dsp:cNvPr id="0" name=""/>
        <dsp:cNvSpPr/>
      </dsp:nvSpPr>
      <dsp:spPr>
        <a:xfrm>
          <a:off x="3528689" y="1883093"/>
          <a:ext cx="1508169" cy="828554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Медкомиссия</a:t>
          </a:r>
        </a:p>
      </dsp:txBody>
      <dsp:txXfrm>
        <a:off x="3569143" y="1923547"/>
        <a:ext cx="1427261" cy="747646"/>
      </dsp:txXfrm>
    </dsp:sp>
    <dsp:sp modelId="{EE3069D6-31D2-49DE-84D4-806B3E425EB0}">
      <dsp:nvSpPr>
        <dsp:cNvPr id="0" name=""/>
        <dsp:cNvSpPr/>
      </dsp:nvSpPr>
      <dsp:spPr>
        <a:xfrm>
          <a:off x="4798845" y="1969000"/>
          <a:ext cx="860913" cy="669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C1047-1C51-4869-B75E-7BBC4B4DEF3B}">
      <dsp:nvSpPr>
        <dsp:cNvPr id="0" name=""/>
        <dsp:cNvSpPr/>
      </dsp:nvSpPr>
      <dsp:spPr>
        <a:xfrm rot="5400000">
          <a:off x="5097985" y="3600183"/>
          <a:ext cx="703158" cy="8005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C6EB6-AC78-47A1-B764-AFAC6BBE7328}">
      <dsp:nvSpPr>
        <dsp:cNvPr id="0" name=""/>
        <dsp:cNvSpPr/>
      </dsp:nvSpPr>
      <dsp:spPr>
        <a:xfrm>
          <a:off x="4593848" y="2811745"/>
          <a:ext cx="1740199" cy="828554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Трудоустройство</a:t>
          </a:r>
        </a:p>
      </dsp:txBody>
      <dsp:txXfrm>
        <a:off x="4634302" y="2852199"/>
        <a:ext cx="1659291" cy="747646"/>
      </dsp:txXfrm>
    </dsp:sp>
    <dsp:sp modelId="{97A564A5-B895-4944-9136-54797CD58FA5}">
      <dsp:nvSpPr>
        <dsp:cNvPr id="0" name=""/>
        <dsp:cNvSpPr/>
      </dsp:nvSpPr>
      <dsp:spPr>
        <a:xfrm>
          <a:off x="6095395" y="2899740"/>
          <a:ext cx="860913" cy="669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91793-A618-4298-B6BF-71557EBEBE36}">
      <dsp:nvSpPr>
        <dsp:cNvPr id="0" name=""/>
        <dsp:cNvSpPr/>
      </dsp:nvSpPr>
      <dsp:spPr>
        <a:xfrm>
          <a:off x="5898376" y="3749727"/>
          <a:ext cx="1794981" cy="828554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Работа</a:t>
          </a:r>
          <a:endParaRPr lang="en-US" sz="1600" b="1" kern="1200" dirty="0" smtClean="0">
            <a:solidFill>
              <a:schemeClr val="tx1"/>
            </a:solidFill>
          </a:endParaRPr>
        </a:p>
      </dsp:txBody>
      <dsp:txXfrm>
        <a:off x="5938830" y="3790181"/>
        <a:ext cx="1714073" cy="747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0524B-C195-4CCA-B9C8-F09EEB1185E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F3E1D-1388-42A8-8844-D127D9246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2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99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3E1D-1388-42A8-8844-D127D924694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215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Анимированный</a:t>
            </a:r>
            <a:r>
              <a:rPr lang="ru-RU" baseline="0" dirty="0" smtClean="0"/>
              <a:t>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3E1D-1388-42A8-8844-D127D924694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389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Указать период обучения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3E1D-1388-42A8-8844-D127D924694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963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3E1D-1388-42A8-8844-D127D924694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63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65A2-BEAD-4DA6-A122-6F349D00D1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38D97-6956-4A65-9056-B16F730177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7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94D5A-6C40-49B6-BFB6-51AB37A0F5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2DBB3-7D19-4089-B338-39FBCF5CBE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7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15A58-F07E-4EAC-A097-B052DF97DC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DC6A-853C-43FD-9E44-29124C0E38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88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61747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white"/>
              </a:solidFill>
              <a:sym typeface="Calibri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11637FF2-0BF1-4E2B-965E-C0259E03EF66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8820472" y="5049"/>
            <a:ext cx="323530" cy="23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 anchor="b" anchorCtr="0"/>
          <a:lstStyle/>
          <a:p>
            <a:pPr algn="r" defTabSz="914333" fontAlgn="base">
              <a:spcBef>
                <a:spcPct val="0"/>
              </a:spcBef>
              <a:spcAft>
                <a:spcPct val="0"/>
              </a:spcAft>
            </a:pPr>
            <a:fld id="{F0781E02-ED1C-43C0-AA40-CCB122770E1B}" type="slidenum">
              <a:rPr lang="ru-RU" sz="1200">
                <a:solidFill>
                  <a:prstClr val="black"/>
                </a:solidFill>
                <a:cs typeface="Arial" charset="0"/>
              </a:rPr>
              <a:pPr algn="r" defTabSz="91433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50825" y="84138"/>
            <a:ext cx="8642350" cy="541337"/>
          </a:xfrm>
          <a:prstGeom prst="rect">
            <a:avLst/>
          </a:prstGeom>
        </p:spPr>
        <p:txBody>
          <a:bodyPr anchor="ctr"/>
          <a:lstStyle>
            <a:lvl1pPr algn="l">
              <a:defRPr sz="20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67867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C1325F-6528-4978-BB9C-5A05716694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9111291"/>
              </p:ext>
            </p:extLst>
          </p:nvPr>
        </p:nvGraphicFramePr>
        <p:xfrm>
          <a:off x="1216" y="1216"/>
          <a:ext cx="1214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Слайд think-cell" r:id="rId5" imgW="306" imgH="306" progId="TCLayout.ActiveDocument.1">
                  <p:embed/>
                </p:oleObj>
              </mc:Choice>
              <mc:Fallback>
                <p:oleObj name="Слайд think-cell" r:id="rId5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6" y="1216"/>
                        <a:ext cx="1214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C10F33D-8E0F-455B-8121-A7E7C47416A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483" cy="121481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prstClr val="white"/>
              </a:buClr>
            </a:pPr>
            <a:endParaRPr lang="en-US" sz="2000" dirty="0">
              <a:solidFill>
                <a:prstClr val="white"/>
              </a:solidFill>
              <a:sym typeface="Calibri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7993502" y="38876"/>
            <a:ext cx="923672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913571" fontAlgn="base">
              <a:spcBef>
                <a:spcPct val="0"/>
              </a:spcBef>
              <a:spcAft>
                <a:spcPct val="0"/>
              </a:spcAft>
            </a:pPr>
            <a:endParaRPr lang="ru-RU" sz="500" dirty="0">
              <a:solidFill>
                <a:srgbClr val="F79646"/>
              </a:solidFill>
              <a:cs typeface="Arial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637FF2-0BF1-4E2B-965E-C0259E03EF66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8820472" y="5049"/>
            <a:ext cx="323530" cy="23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 anchor="b" anchorCtr="0"/>
          <a:lstStyle/>
          <a:p>
            <a:pPr algn="r" defTabSz="914333" fontAlgn="base">
              <a:spcBef>
                <a:spcPct val="0"/>
              </a:spcBef>
              <a:spcAft>
                <a:spcPct val="0"/>
              </a:spcAft>
            </a:pPr>
            <a:fld id="{F0781E02-ED1C-43C0-AA40-CCB122770E1B}" type="slidenum">
              <a:rPr lang="ru-RU" sz="1200">
                <a:solidFill>
                  <a:prstClr val="black"/>
                </a:solidFill>
                <a:cs typeface="Arial" charset="0"/>
              </a:rPr>
              <a:pPr algn="r" defTabSz="91433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Заголовок 11"/>
          <p:cNvSpPr>
            <a:spLocks noGrp="1"/>
          </p:cNvSpPr>
          <p:nvPr>
            <p:ph type="title"/>
          </p:nvPr>
        </p:nvSpPr>
        <p:spPr>
          <a:xfrm>
            <a:off x="250825" y="84138"/>
            <a:ext cx="8642350" cy="541337"/>
          </a:xfrm>
          <a:prstGeom prst="rect">
            <a:avLst/>
          </a:prstGeom>
        </p:spPr>
        <p:txBody>
          <a:bodyPr anchor="ctr"/>
          <a:lstStyle>
            <a:lvl1pPr algn="l">
              <a:defRPr sz="20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76264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32872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Слайд think-cell" r:id="rId4" imgW="344" imgH="344" progId="TCLayout.ActiveDocument.1">
                  <p:embed/>
                </p:oleObj>
              </mc:Choice>
              <mc:Fallback>
                <p:oleObj name="Слайд think-cell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6">
            <a:extLst>
              <a:ext uri="{FF2B5EF4-FFF2-40B4-BE49-F238E27FC236}">
                <a16:creationId xmlns:a16="http://schemas.microsoft.com/office/drawing/2014/main" id="{11637FF2-0BF1-4E2B-965E-C0259E03EF66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8820472" y="5049"/>
            <a:ext cx="323530" cy="23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 anchor="b" anchorCtr="0"/>
          <a:lstStyle/>
          <a:p>
            <a:pPr algn="r" defTabSz="914333" fontAlgn="base">
              <a:spcBef>
                <a:spcPct val="0"/>
              </a:spcBef>
              <a:spcAft>
                <a:spcPct val="0"/>
              </a:spcAft>
            </a:pPr>
            <a:fld id="{F0781E02-ED1C-43C0-AA40-CCB122770E1B}" type="slidenum">
              <a:rPr lang="ru-RU" sz="1200">
                <a:solidFill>
                  <a:prstClr val="black"/>
                </a:solidFill>
                <a:cs typeface="Arial" charset="0"/>
              </a:rPr>
              <a:pPr algn="r" defTabSz="91433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Заголовок 11"/>
          <p:cNvSpPr>
            <a:spLocks noGrp="1"/>
          </p:cNvSpPr>
          <p:nvPr>
            <p:ph type="title"/>
          </p:nvPr>
        </p:nvSpPr>
        <p:spPr>
          <a:xfrm>
            <a:off x="250825" y="84138"/>
            <a:ext cx="8642350" cy="541337"/>
          </a:xfrm>
          <a:prstGeom prst="rect">
            <a:avLst/>
          </a:prstGeom>
        </p:spPr>
        <p:txBody>
          <a:bodyPr anchor="ctr"/>
          <a:lstStyle>
            <a:lvl1pPr algn="l">
              <a:defRPr sz="20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82318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89510-8D1C-4E4B-BC56-E4BBFE2B57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B1364-6EBD-4954-A5BB-66027140ED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0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29E0F-DDC5-4EE4-8188-B4BC968A25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5C6FA-6E36-4D84-9814-F72315F4C4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5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5586B-B0B9-4BC0-94F2-CF011E8AAC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B5074-803A-49EA-ADE5-71B8DD5708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6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B90B6-71DB-4366-9D8A-37E9669225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B3F82-F460-4DDD-BFE5-72305870F4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9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B2A66-16B4-4489-8438-1D9DE82D5B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EAE47-4F53-4C7B-8DF9-21C3D26422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5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5D89-2010-4D7A-8F71-4159104CCF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113A9-26D7-4FF1-A547-D41CBD61C4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8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A62E-977F-4C28-9EB2-C39CA8A027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3EC8C-B4C9-46CF-961D-A5E780A5C9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5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DD9F2-E365-4E2C-B744-1171D8BAEB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CDF38-3182-4C7A-B211-141A81CFA6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0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6529986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Слайд think-cell" r:id="rId20" imgW="360" imgH="360" progId="TCLayout.ActiveDocument.1">
                  <p:embed/>
                </p:oleObj>
              </mc:Choice>
              <mc:Fallback>
                <p:oleObj name="Слайд think-cell" r:id="rId20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A9F2DD-E408-424C-847A-8098D1F8D9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93FB04-9604-494F-8099-055C5A0F37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5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0.xml"/><Relationship Id="rId7" Type="http://schemas.openxmlformats.org/officeDocument/2006/relationships/image" Target="../media/image9.emf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\\fpc.org.rzd\dfs\usr\folderredirections\CherednichenkoES\Desktop\ФПК\картинки\news1762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7" t="13638" r="2183" b="34115"/>
          <a:stretch/>
        </p:blipFill>
        <p:spPr bwMode="auto">
          <a:xfrm flipH="1">
            <a:off x="-1" y="1"/>
            <a:ext cx="9144001" cy="432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over_2.p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"/>
                    </a14:imgEffect>
                    <a14:imgEffect>
                      <a14:brightnessContrast bright="9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18" b="33672"/>
          <a:stretch/>
        </p:blipFill>
        <p:spPr bwMode="auto">
          <a:xfrm>
            <a:off x="0" y="3481590"/>
            <a:ext cx="9144000" cy="103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187624" y="3867894"/>
            <a:ext cx="540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Verdana" pitchFamily="34" charset="0"/>
              </a:rPr>
              <a:t>ПРОВОДНИК В ПРОФЕССИЮ</a:t>
            </a:r>
            <a:endParaRPr lang="ru-RU" altLang="ru-RU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132862" y="4928056"/>
            <a:ext cx="108718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ru-RU" altLang="ru-RU" sz="800" dirty="0" smtClean="0">
                <a:latin typeface="Verdana" pitchFamily="34" charset="0"/>
              </a:rPr>
              <a:t>Ноябрь 2021 г.</a:t>
            </a:r>
            <a:endParaRPr lang="ru-RU" altLang="ru-RU" sz="800" dirty="0">
              <a:latin typeface="Verdana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187450" y="3570570"/>
            <a:ext cx="74890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ru-RU" altLang="ru-RU" sz="900" b="1" dirty="0" smtClean="0">
                <a:solidFill>
                  <a:schemeClr val="bg1"/>
                </a:solidFill>
                <a:latin typeface="Verdana" pitchFamily="34" charset="0"/>
              </a:rPr>
              <a:t>Акционерного </a:t>
            </a:r>
            <a:r>
              <a:rPr lang="ru-RU" altLang="ru-RU" sz="900" b="1" dirty="0" smtClean="0">
                <a:solidFill>
                  <a:schemeClr val="bg1"/>
                </a:solidFill>
                <a:latin typeface="Verdana" pitchFamily="34" charset="0"/>
              </a:rPr>
              <a:t>общества «Федеральная Пассажирская Компания» </a:t>
            </a:r>
            <a:endParaRPr lang="ru-RU" altLang="ru-RU" sz="9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FD14C1B3-2F03-4D60-8F17-4E6271A767E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Слайд think-cell" r:id="rId6" imgW="411" imgH="412" progId="TCLayout.ActiveDocument.1">
                  <p:embed/>
                </p:oleObj>
              </mc:Choice>
              <mc:Fallback>
                <p:oleObj name="Слайд think-cell" r:id="rId6" imgW="411" imgH="412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FD14C1B3-2F03-4D60-8F17-4E6271A767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C3722898-02FC-401F-8E94-1333EEF1111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400" dirty="0">
              <a:latin typeface="Calibri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1647" y="987574"/>
            <a:ext cx="5789356" cy="3379324"/>
          </a:xfrm>
          <a:prstGeom prst="rect">
            <a:avLst/>
          </a:prstGeom>
        </p:spPr>
      </p:pic>
      <p:sp>
        <p:nvSpPr>
          <p:cNvPr id="6" name="Заголовок 7"/>
          <p:cNvSpPr txBox="1">
            <a:spLocks/>
          </p:cNvSpPr>
          <p:nvPr/>
        </p:nvSpPr>
        <p:spPr bwMode="auto">
          <a:xfrm>
            <a:off x="107504" y="54006"/>
            <a:ext cx="9036496" cy="57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algn="ctr" defTabSz="914333">
              <a:defRPr/>
            </a:pPr>
            <a:r>
              <a:rPr lang="ru-R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Федеральная пассажирская компания – дочернее общество </a:t>
            </a:r>
            <a:r>
              <a:rPr lang="ru-RU" sz="16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ОАО «</a:t>
            </a:r>
            <a:r>
              <a:rPr lang="ru-R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РЖД</a:t>
            </a:r>
            <a:r>
              <a:rPr lang="ru-RU" sz="16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», осуществляющее </a:t>
            </a:r>
            <a:r>
              <a:rPr lang="ru-R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пассажирские перевозки в дальнем следовании</a:t>
            </a:r>
            <a:endParaRPr lang="ru-RU" sz="1600" b="1" dirty="0">
              <a:solidFill>
                <a:srgbClr val="4F81B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674450"/>
            <a:ext cx="9143998" cy="439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914333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07F4E11E-550B-4EAA-9A57-9CF0E2078E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5440" y="3188048"/>
            <a:ext cx="786005" cy="313664"/>
          </a:xfrm>
          <a:prstGeom prst="rect">
            <a:avLst/>
          </a:prstGeom>
          <a:grpFill/>
          <a:ln w="635">
            <a:noFill/>
            <a:prstDash val="solid"/>
            <a:round/>
            <a:headEnd/>
            <a:tailEnd/>
          </a:ln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D8376E04-D9B5-4CC3-8263-761780E17B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1967" y="943060"/>
            <a:ext cx="632950" cy="313035"/>
          </a:xfrm>
          <a:prstGeom prst="rect">
            <a:avLst/>
          </a:prstGeom>
          <a:grpFill/>
          <a:ln w="635">
            <a:noFill/>
            <a:prstDash val="solid"/>
            <a:round/>
            <a:headEnd/>
            <a:tailEnd/>
          </a:ln>
        </p:spPr>
      </p:pic>
      <p:pic>
        <p:nvPicPr>
          <p:cNvPr id="99" name="Picture 6" descr="ÐÐ°ÑÑÐ¸Ð½ÐºÐ¸ Ð¿Ð¾ Ð·Ð°Ð¿ÑÐ¾ÑÑ Ð¸ÐºÐ¾Ð½ÐºÐ° Ð²Ð°Ð³Ð¾Ð½">
            <a:extLst>
              <a:ext uri="{FF2B5EF4-FFF2-40B4-BE49-F238E27FC236}">
                <a16:creationId xmlns:a16="http://schemas.microsoft.com/office/drawing/2014/main" id="{37FC7996-C78D-4A7F-8D3F-B46AFE0D1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485" y="2006050"/>
            <a:ext cx="375915" cy="37591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574CA0EF-CCDC-485D-81FF-46BDE6022AB7}"/>
              </a:ext>
            </a:extLst>
          </p:cNvPr>
          <p:cNvSpPr txBox="1"/>
          <p:nvPr/>
        </p:nvSpPr>
        <p:spPr>
          <a:xfrm>
            <a:off x="861964" y="2700001"/>
            <a:ext cx="1932956" cy="412693"/>
          </a:xfrm>
          <a:prstGeom prst="rect">
            <a:avLst/>
          </a:prstGeom>
          <a:noFill/>
        </p:spPr>
        <p:txBody>
          <a:bodyPr wrap="square" lIns="103900" tIns="51951" rIns="103900" bIns="51951" rtlCol="0">
            <a:spAutoFit/>
          </a:bodyPr>
          <a:lstStyle>
            <a:defPPr>
              <a:defRPr lang="ru-RU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3200" b="1" i="0" u="none" strike="noStrike" kern="0" cap="none" spc="0" normalizeH="0" baseline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 defTabSz="711200" fontAlgn="base">
              <a:spcAft>
                <a:spcPct val="0"/>
              </a:spcAft>
            </a:pPr>
            <a:r>
              <a:rPr lang="ru-RU" sz="2000" kern="1200" dirty="0">
                <a:solidFill>
                  <a:srgbClr val="002060"/>
                </a:solidFill>
                <a:latin typeface="+mn-lt"/>
              </a:rPr>
              <a:t>16 596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4C5FF75-BAC9-47D3-9D85-9E5733E2AC8C}"/>
              </a:ext>
            </a:extLst>
          </p:cNvPr>
          <p:cNvSpPr txBox="1"/>
          <p:nvPr/>
        </p:nvSpPr>
        <p:spPr>
          <a:xfrm>
            <a:off x="395238" y="1345464"/>
            <a:ext cx="2866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по кол-ву сотрудников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12A4D4D-ED03-488F-A3C6-EF2BBDFFF31A}"/>
              </a:ext>
            </a:extLst>
          </p:cNvPr>
          <p:cNvSpPr txBox="1"/>
          <p:nvPr/>
        </p:nvSpPr>
        <p:spPr>
          <a:xfrm>
            <a:off x="395238" y="1583701"/>
            <a:ext cx="2866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54 384</a:t>
            </a:r>
            <a:endParaRPr lang="ru-RU" sz="2000" b="1" i="1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02854DA6-1301-49B1-8EEE-00FF30003F80}"/>
              </a:ext>
            </a:extLst>
          </p:cNvPr>
          <p:cNvSpPr/>
          <p:nvPr/>
        </p:nvSpPr>
        <p:spPr>
          <a:xfrm>
            <a:off x="424204" y="1333194"/>
            <a:ext cx="2808476" cy="650617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EA06E597-EAA8-4774-88C1-64A072FE129E}"/>
              </a:ext>
            </a:extLst>
          </p:cNvPr>
          <p:cNvSpPr/>
          <p:nvPr/>
        </p:nvSpPr>
        <p:spPr>
          <a:xfrm>
            <a:off x="425910" y="2455210"/>
            <a:ext cx="2805064" cy="650617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5F8DE28D-B7B4-4276-9487-697D2CFCCBFF}"/>
              </a:ext>
            </a:extLst>
          </p:cNvPr>
          <p:cNvSpPr/>
          <p:nvPr/>
        </p:nvSpPr>
        <p:spPr>
          <a:xfrm>
            <a:off x="459592" y="3581839"/>
            <a:ext cx="2737701" cy="64609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85261E-6EA5-40E5-B56B-6EC54DB62B66}"/>
              </a:ext>
            </a:extLst>
          </p:cNvPr>
          <p:cNvSpPr txBox="1"/>
          <p:nvPr/>
        </p:nvSpPr>
        <p:spPr>
          <a:xfrm>
            <a:off x="529684" y="3827824"/>
            <a:ext cx="259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10 634 600</a:t>
            </a:r>
            <a:endParaRPr lang="ru-RU" sz="2000" b="1" i="1" dirty="0">
              <a:solidFill>
                <a:srgbClr val="00206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8DA0752-DFE2-4650-9F89-45F9E75BD5D1}"/>
              </a:ext>
            </a:extLst>
          </p:cNvPr>
          <p:cNvSpPr txBox="1"/>
          <p:nvPr/>
        </p:nvSpPr>
        <p:spPr>
          <a:xfrm>
            <a:off x="406370" y="3579862"/>
            <a:ext cx="2844146" cy="1803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 algn="ctr">
              <a:buNone/>
            </a:pPr>
            <a:r>
              <a:rPr lang="ru-RU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Перевезенные </a:t>
            </a:r>
            <a:r>
              <a:rPr lang="ru-RU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пассажиры</a:t>
            </a:r>
            <a:endParaRPr lang="ru-RU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DE68BC0-B6A8-4434-AC9B-E2F8E0F24E32}"/>
              </a:ext>
            </a:extLst>
          </p:cNvPr>
          <p:cNvSpPr txBox="1"/>
          <p:nvPr/>
        </p:nvSpPr>
        <p:spPr>
          <a:xfrm>
            <a:off x="577265" y="2479053"/>
            <a:ext cx="2502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по кол-ву вагонов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5379150" y="987574"/>
            <a:ext cx="2289193" cy="523220"/>
            <a:chOff x="3820512" y="2044545"/>
            <a:chExt cx="2289193" cy="523220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1537BBA-00F7-4E1E-9806-2522CE0C1C5C}"/>
                </a:ext>
              </a:extLst>
            </p:cNvPr>
            <p:cNvSpPr txBox="1"/>
            <p:nvPr/>
          </p:nvSpPr>
          <p:spPr>
            <a:xfrm>
              <a:off x="3820512" y="2044545"/>
              <a:ext cx="707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>
                <a:buNone/>
              </a:pPr>
              <a:r>
                <a:rPr lang="ru-RU" sz="2800" b="1" dirty="0">
                  <a:solidFill>
                    <a:srgbClr val="002060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77</a:t>
              </a:r>
              <a:endParaRPr lang="ru-RU" sz="1600" b="1" i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A6AB087-DA94-4A15-A59B-00B884867940}"/>
                </a:ext>
              </a:extLst>
            </p:cNvPr>
            <p:cNvSpPr txBox="1"/>
            <p:nvPr/>
          </p:nvSpPr>
          <p:spPr>
            <a:xfrm>
              <a:off x="4019650" y="2133071"/>
              <a:ext cx="2090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>
                <a:buNone/>
              </a:pPr>
              <a:r>
                <a:rPr lang="ru-RU" dirty="0" smtClean="0">
                  <a:ea typeface="Verdana" pitchFamily="34" charset="0"/>
                  <a:cs typeface="Verdana" pitchFamily="34" charset="0"/>
                </a:rPr>
                <a:t>субъектов </a:t>
              </a:r>
              <a:r>
                <a:rPr lang="ru-RU" dirty="0">
                  <a:ea typeface="Verdana" pitchFamily="34" charset="0"/>
                  <a:cs typeface="Verdana" pitchFamily="34" charset="0"/>
                </a:rPr>
                <a:t>РФ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5574" y="4660562"/>
            <a:ext cx="23278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*По результатам Годового отчета 2020 </a:t>
            </a:r>
            <a:endParaRPr lang="ru-RU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504056"/>
          </a:xfrm>
        </p:spPr>
        <p:txBody>
          <a:bodyPr/>
          <a:lstStyle/>
          <a:p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Железная дорога – это люди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B1364-6EBD-4954-A5BB-66027140ED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 descr="https://bestvietnam.ru/wp-content/uploads/2020/12/%D0%92%D1%8B%D0%B1%D0%BE%D1%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58" y="843510"/>
            <a:ext cx="3312368" cy="232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cdni.rt.com/russian/images/2019.11/original/5dc5792502e8bd3aff0cfe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1371"/>
            <a:ext cx="5436649" cy="305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Порядок посадки пассажиров в поезда дальнего следования и пригородного  сообщения - Новости, объявления - ТРАНСПОРТНАЯ ПРОКУРАТУРА РАЗЪЯСНЯЕТ -  ИНФОРМАЦИЯ - Муниципальный район «Койгородский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822097"/>
            <a:ext cx="4939616" cy="32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1prime.ru/images/83020/42/83020428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41" y="1724431"/>
            <a:ext cx="4392489" cy="29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85" y="1142687"/>
            <a:ext cx="4793729" cy="3195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6" y="902892"/>
            <a:ext cx="5589911" cy="37175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769493"/>
            <a:ext cx="5875948" cy="39163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5" y="769493"/>
            <a:ext cx="4310608" cy="389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8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8212"/>
            <a:ext cx="9144000" cy="472976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Проводник пассажирского вагона</a:t>
            </a:r>
            <a:endParaRPr lang="ru-RU" sz="20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1823" y="1350092"/>
            <a:ext cx="2322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Возраст: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18 лет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1823" y="1638124"/>
            <a:ext cx="3606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Образование: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среднее (полное) общее 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1824" y="1937189"/>
            <a:ext cx="484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Получил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положительную оценку по компетенциям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1824" y="2646236"/>
            <a:ext cx="4770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Завершил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обучение по профессии</a:t>
            </a:r>
            <a:b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«Проводник пассажирского вагона» </a:t>
            </a:r>
            <a:r>
              <a:rPr lang="ru-RU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(3,5 месяца)</a:t>
            </a:r>
            <a:endParaRPr lang="ru-RU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1823" y="2286196"/>
            <a:ext cx="393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Прошел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медицинскую комиссию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1824" y="3078284"/>
            <a:ext cx="395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Заключил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ученический договор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1824" y="3438324"/>
            <a:ext cx="395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Завершил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стажерский рейс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81824" y="3806919"/>
            <a:ext cx="395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Допущен к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самостоятельной работе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355976" y="1454519"/>
            <a:ext cx="68143" cy="681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355976" y="1742551"/>
            <a:ext cx="68143" cy="681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355976" y="2041616"/>
            <a:ext cx="68143" cy="681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355976" y="2390623"/>
            <a:ext cx="68143" cy="681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355976" y="2812219"/>
            <a:ext cx="68143" cy="681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355976" y="3182711"/>
            <a:ext cx="68143" cy="681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355976" y="3542751"/>
            <a:ext cx="68143" cy="681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355976" y="3911346"/>
            <a:ext cx="68143" cy="681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"/>
                    </a14:imgEffect>
                    <a14:imgEffect>
                      <a14:colorTemperature colorTemp="6800"/>
                    </a14:imgEffect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" r="2439"/>
          <a:stretch/>
        </p:blipFill>
        <p:spPr>
          <a:xfrm>
            <a:off x="251520" y="1275606"/>
            <a:ext cx="3824164" cy="2868123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81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308" y="12601"/>
            <a:ext cx="4352539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764451"/>
              </p:ext>
            </p:extLst>
          </p:nvPr>
        </p:nvGraphicFramePr>
        <p:xfrm>
          <a:off x="323528" y="123478"/>
          <a:ext cx="870079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372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308" y="12601"/>
            <a:ext cx="4352539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059582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Медицинские карты за последние 5 лет (школьная, детская, студенческая и т.д.);</a:t>
            </a:r>
          </a:p>
          <a:p>
            <a:r>
              <a:rPr lang="ru-RU" sz="2000" dirty="0"/>
              <a:t>Справка от нарколога по месту прописки (отдельная справка);</a:t>
            </a:r>
          </a:p>
          <a:p>
            <a:r>
              <a:rPr lang="ru-RU" sz="2000" dirty="0"/>
              <a:t>Справка от психиатра по месту прописки (отдельная справка);</a:t>
            </a:r>
          </a:p>
          <a:p>
            <a:r>
              <a:rPr lang="ru-RU" sz="2000" dirty="0"/>
              <a:t>Заключение о психиатрическом обследовании (отдельный документ);</a:t>
            </a:r>
          </a:p>
          <a:p>
            <a:r>
              <a:rPr lang="ru-RU" sz="2000" dirty="0"/>
              <a:t>ВИЧ-справка-оригинал;</a:t>
            </a:r>
          </a:p>
          <a:p>
            <a:r>
              <a:rPr lang="ru-RU" sz="2000" dirty="0"/>
              <a:t>Флюорографию 2020 года (либо не позднее Ноября 2019);</a:t>
            </a:r>
          </a:p>
          <a:p>
            <a:r>
              <a:rPr lang="ru-RU" sz="2000" dirty="0"/>
              <a:t>Прививочный сертификат;</a:t>
            </a:r>
          </a:p>
          <a:p>
            <a:r>
              <a:rPr lang="ru-RU" sz="2000" dirty="0"/>
              <a:t>Юношам расшифровка диагноза из военкомата, если у вас группа годности НЕ "А".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779912" y="12601"/>
            <a:ext cx="6120680" cy="49145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/>
              <a:t>Медкомиссия: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7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843558"/>
            <a:ext cx="84969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Паспорт(1 </a:t>
            </a:r>
            <a:r>
              <a:rPr lang="ru-RU" sz="2000" dirty="0"/>
              <a:t>страница +прописка) ; для граждан Казахстана (паспорт+ времен</a:t>
            </a:r>
            <a:r>
              <a:rPr lang="ru-RU" sz="2000" dirty="0" smtClean="0"/>
              <a:t>. регистрация </a:t>
            </a:r>
            <a:r>
              <a:rPr lang="ru-RU" sz="2000" dirty="0"/>
              <a:t>на территории РФ);</a:t>
            </a:r>
          </a:p>
          <a:p>
            <a:r>
              <a:rPr lang="ru-RU" sz="2000" dirty="0"/>
              <a:t>ИНН - при отсутствии изготавливается 1-2 недели (для граждан Казахстана оформляется по месту времен. регистрации -РОССИЙСКОГО ОБРАЗЦА);</a:t>
            </a:r>
          </a:p>
          <a:p>
            <a:r>
              <a:rPr lang="ru-RU" sz="2000" dirty="0"/>
              <a:t>СНИЛС - при отсутствии изготавливается 2 недели (пенсионное свидетельство, для граждан Казахстана оформляется по месту временной регистрации - РОССИЙСКОГО ОБРАЗЦА);</a:t>
            </a:r>
          </a:p>
          <a:p>
            <a:r>
              <a:rPr lang="ru-RU" sz="2000" dirty="0" smtClean="0"/>
              <a:t>2 </a:t>
            </a:r>
            <a:r>
              <a:rPr lang="ru-RU" sz="2000" dirty="0"/>
              <a:t>фото 3*4;</a:t>
            </a:r>
          </a:p>
          <a:p>
            <a:r>
              <a:rPr lang="ru-RU" sz="2000" dirty="0"/>
              <a:t>Копия студенческого билета</a:t>
            </a:r>
            <a:r>
              <a:rPr lang="ru-RU" sz="2000" dirty="0" smtClean="0"/>
              <a:t>; справка с </a:t>
            </a:r>
            <a:r>
              <a:rPr lang="ru-RU" sz="2000" dirty="0"/>
              <a:t>места учебы - оригинал </a:t>
            </a:r>
            <a:r>
              <a:rPr lang="ru-RU" sz="2000" dirty="0" smtClean="0"/>
              <a:t>2022 </a:t>
            </a:r>
            <a:r>
              <a:rPr lang="ru-RU" sz="2000" dirty="0"/>
              <a:t>года с номером;</a:t>
            </a:r>
          </a:p>
          <a:p>
            <a:r>
              <a:rPr lang="ru-RU" sz="2000" dirty="0"/>
              <a:t>Справка о несудимости (</a:t>
            </a:r>
            <a:r>
              <a:rPr lang="ru-RU" sz="2000" dirty="0" err="1"/>
              <a:t>Госуслуги</a:t>
            </a:r>
            <a:r>
              <a:rPr lang="ru-RU" sz="2000" dirty="0"/>
              <a:t>);</a:t>
            </a:r>
          </a:p>
          <a:p>
            <a:r>
              <a:rPr lang="ru-RU" sz="2000" dirty="0"/>
              <a:t>Юношам: копия приписного или военного билета (все страницы).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23928" y="-3125"/>
            <a:ext cx="5760640" cy="70266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/>
              <a:t>Трудоустройство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432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4944" y="138212"/>
            <a:ext cx="8117393" cy="472976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внимание!</a:t>
            </a:r>
            <a:endParaRPr lang="ru-RU" sz="20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283968" y="771550"/>
            <a:ext cx="2733481" cy="2735652"/>
            <a:chOff x="-469864" y="5457056"/>
            <a:chExt cx="3868485" cy="3871558"/>
          </a:xfrm>
        </p:grpSpPr>
        <p:sp>
          <p:nvSpPr>
            <p:cNvPr id="7" name="Овал 6"/>
            <p:cNvSpPr/>
            <p:nvPr/>
          </p:nvSpPr>
          <p:spPr>
            <a:xfrm>
              <a:off x="-469864" y="5457056"/>
              <a:ext cx="3868485" cy="386848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Picture 7" descr="https://c0.klipartz.com/pngpicture/847/843/gratis-png-estudiante-de-educacion-superior-universidad-pagina-de-destino-estudiante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4" t="-1613" r="23457" b="28423"/>
            <a:stretch/>
          </p:blipFill>
          <p:spPr bwMode="auto">
            <a:xfrm>
              <a:off x="-420876" y="5509117"/>
              <a:ext cx="3819497" cy="3819497"/>
            </a:xfrm>
            <a:prstGeom prst="ellipse">
              <a:avLst/>
            </a:prstGeom>
            <a:noFill/>
            <a:ln w="63500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6694370" y="720315"/>
            <a:ext cx="1482653" cy="1429596"/>
            <a:chOff x="-27913" y="-275608"/>
            <a:chExt cx="2808841" cy="2708328"/>
          </a:xfrm>
        </p:grpSpPr>
        <p:sp>
          <p:nvSpPr>
            <p:cNvPr id="10" name="Овал 9"/>
            <p:cNvSpPr/>
            <p:nvPr/>
          </p:nvSpPr>
          <p:spPr>
            <a:xfrm>
              <a:off x="-27913" y="-275608"/>
              <a:ext cx="2808841" cy="270832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Picture 9" descr="https://xn--d1amqcgedd.xn--p1ai/theme/Ostanovka_1_2_1_8-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43333" r="99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16" r="-272"/>
            <a:stretch/>
          </p:blipFill>
          <p:spPr bwMode="auto">
            <a:xfrm>
              <a:off x="44624" y="-231576"/>
              <a:ext cx="2664296" cy="2664296"/>
            </a:xfrm>
            <a:prstGeom prst="ellipse">
              <a:avLst/>
            </a:prstGeom>
            <a:noFill/>
            <a:ln w="63500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5" descr="\\fpc.org.rzd\dfs\usr\folderredirections\CherednichenkoES\Desktop\ФПК\картинки\46432650_2201770716702838_7241237882357153792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23678"/>
            <a:ext cx="3159052" cy="2865359"/>
          </a:xfrm>
          <a:prstGeom prst="ellipse">
            <a:avLst/>
          </a:prstGeom>
          <a:noFill/>
          <a:ln w="635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781323"/>
            <a:ext cx="3600400" cy="2294483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Для записи на обучение по профессии</a:t>
            </a:r>
            <a:b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Проводник пассажирского вагона</a:t>
            </a:r>
          </a:p>
          <a:p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Обращаться по телефону: </a:t>
            </a:r>
            <a:endParaRPr lang="ru-RU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268-77-82</a:t>
            </a:r>
            <a:endParaRPr lang="ru-RU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7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4944" y="138212"/>
            <a:ext cx="8117393" cy="472976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Задание в группах</a:t>
            </a:r>
            <a:endParaRPr lang="ru-RU" sz="20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843558"/>
            <a:ext cx="8200777" cy="208823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экскурсионного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маршрута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Поиск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информации на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портале «лучше-</a:t>
            </a:r>
            <a:r>
              <a:rPr lang="ru-RU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поездом.рф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асчёт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стоимости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поездки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Симуляция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покупки проездного документа  на официальном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сайте ОАО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«РЖД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ru-RU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4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решение филиала)</a:t>
            </a:r>
          </a:p>
          <a:p>
            <a:pPr algn="l"/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314" name="Picture 2" descr="\\fpc.org.rzd\dfs\usr\folderredirections\CherednichenkoES\Desktop\ФПК\картинки\49132384_2225687277644515_33580670814204723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25" y="2211710"/>
            <a:ext cx="3596454" cy="247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6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yWSFEtVlJGH2vSXtbou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vBOT2HTUme4P6WIu4V5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3CylwgjQxwwEaLaq0ouy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q0_TW8fZooehUu84PvbV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329</Words>
  <Application>Microsoft Office PowerPoint</Application>
  <PresentationFormat>Экран (16:9)</PresentationFormat>
  <Paragraphs>64</Paragraphs>
  <Slides>9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5_Тема Office</vt:lpstr>
      <vt:lpstr>Слайд think-cell</vt:lpstr>
      <vt:lpstr>Презентация PowerPoint</vt:lpstr>
      <vt:lpstr>Презентация PowerPoint</vt:lpstr>
      <vt:lpstr>Железная дорога – это люди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Чередниченко Елизавета Сергеевна</dc:creator>
  <cp:lastModifiedBy>Лагунова Екатерина Дмитриевна</cp:lastModifiedBy>
  <cp:revision>79</cp:revision>
  <dcterms:created xsi:type="dcterms:W3CDTF">2021-08-18T11:21:14Z</dcterms:created>
  <dcterms:modified xsi:type="dcterms:W3CDTF">2022-02-15T03:33:19Z</dcterms:modified>
</cp:coreProperties>
</file>